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3" r:id="rId2"/>
  </p:sldIdLst>
  <p:sldSz cx="6858000" cy="9906000" type="A4"/>
  <p:notesSz cx="20566063" cy="28594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1C1C1C"/>
    <a:srgbClr val="800000"/>
    <a:srgbClr val="993300"/>
    <a:srgbClr val="660033"/>
    <a:srgbClr val="FF3399"/>
    <a:srgbClr val="3333CC"/>
    <a:srgbClr val="0080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9102" autoAdjust="0"/>
  </p:normalViewPr>
  <p:slideViewPr>
    <p:cSldViewPr>
      <p:cViewPr varScale="1">
        <p:scale>
          <a:sx n="46" d="100"/>
          <a:sy n="46" d="100"/>
        </p:scale>
        <p:origin x="-1470" y="-9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8909839" cy="143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172" tIns="137088" rIns="274172" bIns="137088" numCol="1" anchor="t" anchorCtr="0" compatLnSpc="1">
            <a:prstTxWarp prst="textNoShape">
              <a:avLst/>
            </a:prstTxWarp>
          </a:bodyPr>
          <a:lstStyle>
            <a:lvl1pPr defTabSz="2740438">
              <a:defRPr sz="3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1656224" y="0"/>
            <a:ext cx="8909839" cy="143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172" tIns="137088" rIns="274172" bIns="137088" numCol="1" anchor="t" anchorCtr="0" compatLnSpc="1">
            <a:prstTxWarp prst="textNoShape">
              <a:avLst/>
            </a:prstTxWarp>
          </a:bodyPr>
          <a:lstStyle>
            <a:lvl1pPr algn="r" defTabSz="2740438">
              <a:defRPr sz="3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27162746"/>
            <a:ext cx="8909839" cy="143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172" tIns="137088" rIns="274172" bIns="137088" numCol="1" anchor="b" anchorCtr="0" compatLnSpc="1">
            <a:prstTxWarp prst="textNoShape">
              <a:avLst/>
            </a:prstTxWarp>
          </a:bodyPr>
          <a:lstStyle>
            <a:lvl1pPr defTabSz="2740438">
              <a:defRPr sz="3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1656224" y="27162746"/>
            <a:ext cx="8909839" cy="143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172" tIns="137088" rIns="274172" bIns="137088" numCol="1" anchor="b" anchorCtr="0" compatLnSpc="1">
            <a:prstTxWarp prst="textNoShape">
              <a:avLst/>
            </a:prstTxWarp>
          </a:bodyPr>
          <a:lstStyle>
            <a:lvl1pPr algn="r" defTabSz="2740438">
              <a:defRPr sz="3600"/>
            </a:lvl1pPr>
          </a:lstStyle>
          <a:p>
            <a:pPr>
              <a:defRPr/>
            </a:pPr>
            <a:fld id="{F0787385-4A92-4F55-AA2F-2B2423AB76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440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3027-8805-44F5-A257-3B4C54E0CB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A5507-23AF-4FE0-978D-1BCC32F32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6" y="881063"/>
            <a:ext cx="1457325" cy="7924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1" y="881063"/>
            <a:ext cx="4219575" cy="7924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0E74-D2E7-4F3A-BD58-FA5C3AD0E8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7BB3-12C5-48E0-A865-B9BB59B7AC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25C-3B2F-425F-92CE-F0040594FD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47F8-35F4-4A73-96A9-75AA4FAE7F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A8C3-07C2-46DA-8BDA-077F64FA38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2C32-236C-456B-84C5-F02D398963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B8B6-AEBB-4396-88EE-DE81F5F759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F1F6-D6C9-4653-8FAC-103F7FCEBF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80BE-0F71-4289-85BA-6844855762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 l="-46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1AC1CBD-D2C6-4F18-97CC-F4D604392D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8641" y="1356663"/>
            <a:ext cx="655272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Arial" pitchFamily="34" charset="0"/>
              </a:rPr>
              <a:t>在家人確定失智症診斷之後，有很多讓人擔心的事都在診斷之後陸陸續續出現。這系列團體課程，由跨專業團隊講師組成，從不同角度，希望能協助您建立失智症照護概念，建立適合您家庭的照護模式與網絡，歡迎您加入我們的行列。</a:t>
            </a:r>
            <a:endParaRPr kumimoji="1" lang="zh-TW" altLang="zh-TW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itchFamily="34" charset="-120"/>
                <a:ea typeface="微軟正黑體" pitchFamily="34" charset="-120"/>
                <a:cs typeface="Arial" pitchFamily="34" charset="0"/>
              </a:rPr>
              <a:t>       </a:t>
            </a:r>
            <a:r>
              <a:rPr kumimoji="1" lang="zh-TW" altLang="zh-TW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軟正黑體" pitchFamily="34" charset="-120"/>
                <a:ea typeface="微軟正黑體" pitchFamily="34" charset="-120"/>
                <a:cs typeface="Arial" pitchFamily="34" charset="0"/>
              </a:rPr>
              <a:t>課程內容</a:t>
            </a:r>
            <a:endParaRPr kumimoji="1" lang="zh-TW" altLang="zh-TW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4664" y="408945"/>
            <a:ext cx="6264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04800"/>
            <a:r>
              <a:rPr lang="en-US" altLang="zh-TW" sz="30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</a:t>
            </a:r>
            <a:r>
              <a:rPr lang="zh-TW" altLang="zh-TW" sz="30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臺北市</a:t>
            </a:r>
            <a:r>
              <a:rPr lang="zh-TW" altLang="zh-TW" sz="30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立聯合醫院和平婦幼院區</a:t>
            </a:r>
            <a:endParaRPr lang="zh-TW" altLang="zh-TW" sz="600" dirty="0">
              <a:solidFill>
                <a:srgbClr val="000000"/>
              </a:solidFill>
              <a:latin typeface="Arial" pitchFamily="34" charset="0"/>
              <a:cs typeface="新細明體" pitchFamily="18" charset="-120"/>
            </a:endParaRPr>
          </a:p>
          <a:p>
            <a:pPr lvl="0" indent="304800" algn="ctr" eaLnBrk="0" hangingPunct="0"/>
            <a:r>
              <a:rPr lang="zh-TW" altLang="zh-TW" sz="30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失智症家屬支持團體課程</a:t>
            </a:r>
            <a:endParaRPr lang="zh-TW" altLang="zh-TW" sz="600" dirty="0">
              <a:solidFill>
                <a:srgbClr val="000000"/>
              </a:solidFill>
              <a:latin typeface="Arial" pitchFamily="34" charset="0"/>
              <a:cs typeface="新細明體" pitchFamily="18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" y="8769424"/>
            <a:ext cx="70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04800" eaLnBrk="0" hangingPunct="0"/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報名資格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: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失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智症照顧者</a:t>
            </a: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,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限</a:t>
            </a: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20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名</a:t>
            </a: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,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需附患者失智症診斷證明文件 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  <a:cs typeface="新細明體" pitchFamily="18" charset="-120"/>
            </a:endParaRPr>
          </a:p>
          <a:p>
            <a:pPr lvl="0" indent="304800" eaLnBrk="0" hangingPunct="0"/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報名日期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: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即日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起到</a:t>
            </a: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105/2/12</a:t>
            </a:r>
            <a:r>
              <a:rPr lang="zh-TW" altLang="en-US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日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止</a:t>
            </a:r>
            <a:endParaRPr lang="en-US" altLang="zh-TW" sz="1800" b="1" dirty="0"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lvl="0" indent="304800" eaLnBrk="0" hangingPunct="0"/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  <a:cs typeface="Arial" pitchFamily="34" charset="0"/>
              </a:rPr>
              <a:t>相關</a:t>
            </a:r>
            <a:r>
              <a:rPr lang="zh-TW" altLang="en-US" sz="1800" b="1" dirty="0">
                <a:latin typeface="標楷體" pitchFamily="65" charset="-120"/>
                <a:ea typeface="標楷體" pitchFamily="65" charset="-120"/>
                <a:cs typeface="Arial" pitchFamily="34" charset="0"/>
              </a:rPr>
              <a:t>活動資訊請洽</a:t>
            </a:r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  <a:cs typeface="Arial" pitchFamily="34" charset="0"/>
              </a:rPr>
              <a:t>：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  <a:cs typeface="Arial" pitchFamily="34" charset="0"/>
            </a:endParaRPr>
          </a:p>
          <a:p>
            <a:pPr lvl="0" indent="304800" eaLnBrk="0" hangingPunct="0"/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  <a:cs typeface="Arial" pitchFamily="34" charset="0"/>
              </a:rPr>
              <a:t>和平</a:t>
            </a:r>
            <a:r>
              <a:rPr lang="zh-TW" altLang="en-US" sz="1800" b="1" dirty="0">
                <a:latin typeface="標楷體" pitchFamily="65" charset="-120"/>
                <a:ea typeface="標楷體" pitchFamily="65" charset="-120"/>
                <a:cs typeface="Arial" pitchFamily="34" charset="0"/>
              </a:rPr>
              <a:t>婦幼院區 社區護理</a:t>
            </a:r>
            <a:r>
              <a:rPr lang="en-US" altLang="zh-TW" sz="1800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02-23889595 # 8416 </a:t>
            </a:r>
            <a:r>
              <a:rPr lang="zh-TW" altLang="en-US" sz="1800" b="1" dirty="0">
                <a:latin typeface="標楷體" pitchFamily="65" charset="-120"/>
                <a:ea typeface="標楷體" pitchFamily="65" charset="-120"/>
                <a:cs typeface="Arial" pitchFamily="34" charset="0"/>
              </a:rPr>
              <a:t>許護理師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  <a:cs typeface="新細明體" pitchFamily="18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6497420"/>
              </p:ext>
            </p:extLst>
          </p:nvPr>
        </p:nvGraphicFramePr>
        <p:xfrm>
          <a:off x="620688" y="2828744"/>
          <a:ext cx="5544616" cy="5984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3395"/>
                <a:gridCol w="2786781"/>
                <a:gridCol w="1684440"/>
              </a:tblGrid>
              <a:tr h="6067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日期時間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下午</a:t>
                      </a:r>
                      <a:r>
                        <a:rPr lang="en-US" sz="1400" kern="100" dirty="0">
                          <a:effectLst/>
                        </a:rPr>
                        <a:t>4-6</a:t>
                      </a:r>
                      <a:r>
                        <a:rPr lang="zh-TW" sz="1400" kern="100" dirty="0">
                          <a:effectLst/>
                        </a:rPr>
                        <a:t>點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課程題目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團體講師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61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02/17(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在診斷之後</a:t>
                      </a: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kern="100" dirty="0">
                          <a:effectLst/>
                        </a:rPr>
                        <a:t>總論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劉建良 醫師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02/24(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失智症疾病病程與症狀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劉建良 醫師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03/02(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如何整理藥物清單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梁雅惠 藥師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03/09(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失智症藥物治療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梁雅惠 藥師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03/16(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失智症照護資源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許雯硯 護理師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59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03/23(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effectLst/>
                          <a:latin typeface="+mn-lt"/>
                          <a:ea typeface="+mn-ea"/>
                        </a:rPr>
                        <a:t>失智者家庭關係重建</a:t>
                      </a:r>
                      <a:r>
                        <a:rPr lang="en-US" altLang="zh-TW" sz="1400" kern="1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</a:p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effectLst/>
                          <a:latin typeface="+mn-lt"/>
                          <a:ea typeface="+mn-ea"/>
                        </a:rPr>
                        <a:t>壓力調適及溝通技巧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林琦萱 諮商心理師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03/30(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失智者運動防跌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石孟哲 物理治療師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04/06(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預立醫療自主計畫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陳雅琳 安寧護理師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04/13(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如何整理資源清單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劉建良 醫師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04/20(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失智症家屬的失落調適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林琦萱 諮商心理師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04/27(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失智與飲食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黃雅慧 營養師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05/04(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失智症的非藥物治療活動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蔡佩君 職能治療師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05/11(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失智者的吞嚥問題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洪嘉璟 語言治療師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05/18(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如何處理失智者的躁動狀況</a:t>
                      </a:r>
                      <a:endParaRPr lang="zh-TW" sz="12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林乃玉 專科護理師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05/25(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失能照護技巧分享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趙麗雲 護理師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81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06/01(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失智症相關診斷書開立</a:t>
                      </a:r>
                      <a:r>
                        <a:rPr lang="zh-TW" sz="1400" kern="100" dirty="0" smtClean="0">
                          <a:effectLst/>
                        </a:rPr>
                        <a:t>與資源</a:t>
                      </a:r>
                      <a:r>
                        <a:rPr lang="zh-TW" sz="1400" kern="100" dirty="0">
                          <a:effectLst/>
                        </a:rPr>
                        <a:t>聯結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林佩臻 社工師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21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06/08(</a:t>
                      </a:r>
                      <a:r>
                        <a:rPr lang="zh-TW" sz="1400" kern="100" dirty="0">
                          <a:effectLst/>
                        </a:rPr>
                        <a:t>三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失智症末期護理照護原則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陳雅琳 安寧護理師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58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384</Words>
  <Application>Microsoft Office PowerPoint</Application>
  <PresentationFormat>A4 紙張 (210x297 公釐)</PresentationFormat>
  <Paragraphs>64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DAU33</dc:creator>
  <cp:lastModifiedBy>TakeCare</cp:lastModifiedBy>
  <cp:revision>185</cp:revision>
  <cp:lastPrinted>2016-01-18T03:10:23Z</cp:lastPrinted>
  <dcterms:created xsi:type="dcterms:W3CDTF">1601-01-01T00:00:00Z</dcterms:created>
  <dcterms:modified xsi:type="dcterms:W3CDTF">2016-01-25T01:51:53Z</dcterms:modified>
</cp:coreProperties>
</file>